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283" r:id="rId2"/>
    <p:sldId id="281" r:id="rId3"/>
    <p:sldId id="286" r:id="rId4"/>
    <p:sldId id="287" r:id="rId5"/>
    <p:sldId id="285" r:id="rId6"/>
    <p:sldId id="288" r:id="rId7"/>
    <p:sldId id="284" r:id="rId8"/>
    <p:sldId id="289" r:id="rId9"/>
    <p:sldId id="290" r:id="rId10"/>
    <p:sldId id="293" r:id="rId11"/>
    <p:sldId id="292" r:id="rId12"/>
    <p:sldId id="291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3" r:id="rId52"/>
    <p:sldId id="334" r:id="rId53"/>
    <p:sldId id="335" r:id="rId54"/>
    <p:sldId id="336" r:id="rId55"/>
    <p:sldId id="337" r:id="rId56"/>
    <p:sldId id="338" r:id="rId57"/>
    <p:sldId id="282" r:id="rId5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B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73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EA3FA-2694-442D-ACA1-66D95F0AD6D7}" type="datetimeFigureOut">
              <a:rPr lang="ru-RU" smtClean="0"/>
              <a:t>18.12.2023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1BD90-898C-483D-B4AE-0C284B5C0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354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55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25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054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1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323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58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77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271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10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0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639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97A43-D662-42A4-8427-F6749E1374A9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B3AB4-73E7-43B8-9759-79469622D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8898F0-AB0A-4196-9EF1-1B4C53F8B6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7619D9-4A11-4847-B46C-9031F94B8B44}"/>
              </a:ext>
            </a:extLst>
          </p:cNvPr>
          <p:cNvSpPr txBox="1"/>
          <p:nvPr/>
        </p:nvSpPr>
        <p:spPr>
          <a:xfrm>
            <a:off x="650449" y="2113961"/>
            <a:ext cx="7843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93B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dirty="0" smtClean="0">
                <a:solidFill>
                  <a:srgbClr val="093B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программно-аппаратных </a:t>
            </a:r>
            <a:r>
              <a:rPr lang="ru-RU" dirty="0" smtClean="0">
                <a:solidFill>
                  <a:srgbClr val="093B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комплексов в инклюзивном образовании</a:t>
            </a:r>
            <a:endParaRPr lang="ru-RU" dirty="0">
              <a:solidFill>
                <a:srgbClr val="093B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D1C195-FCCB-43E2-BE74-4E91F24C46CE}"/>
              </a:ext>
            </a:extLst>
          </p:cNvPr>
          <p:cNvSpPr txBox="1"/>
          <p:nvPr/>
        </p:nvSpPr>
        <p:spPr>
          <a:xfrm>
            <a:off x="650449" y="4648360"/>
            <a:ext cx="78431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rgbClr val="093B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год</a:t>
            </a:r>
          </a:p>
        </p:txBody>
      </p:sp>
    </p:spTree>
    <p:extLst>
      <p:ext uri="{BB962C8B-B14F-4D97-AF65-F5344CB8AC3E}">
        <p14:creationId xmlns:p14="http://schemas.microsoft.com/office/powerpoint/2010/main" val="41118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377372" y="410855"/>
            <a:ext cx="8505371" cy="4690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Уникальные достоинства </a:t>
            </a:r>
            <a:endParaRPr lang="en-US" altLang="ru-RU" sz="24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компьютерной стабилографии</a:t>
            </a:r>
            <a:endParaRPr lang="en-US" altLang="ru-RU" sz="24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endParaRPr lang="en-US" altLang="ru-RU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274320" lvl="0" indent="-274320" algn="just" defTabSz="91440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комфортность обследования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человека, которое проводится на специальной </a:t>
            </a:r>
            <a:r>
              <a:rPr lang="ru-RU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силокоординатной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платформе в одежде и даже в обуви в положении стоя или сидя, то есть в комфортных условиях, не требующих специальной подготовки испытуемого или крепления на нем датчиков;</a:t>
            </a:r>
          </a:p>
          <a:p>
            <a:pPr marL="274320" lvl="0" indent="-274320" algn="just" defTabSz="91440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малое время обследования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которое складывается из времени съема информации (обычно в пределах 20-60 секунд) и времени просмотра полученных данных и анализа результатов обработки, которое при массовых обследованиях не превышает 1-2 минут; </a:t>
            </a:r>
          </a:p>
          <a:p>
            <a:pPr marL="274320" lvl="0" indent="-274320" defTabSz="91440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информативность обследования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которая позволяет оценивать как общее состояние человека, так и состояние целого ряда физиологических систем, участвующих в процессе поддержания вертикальной позы; </a:t>
            </a:r>
          </a:p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95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391886" y="236684"/>
            <a:ext cx="8505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Уникальные достоинства </a:t>
            </a:r>
            <a:endParaRPr lang="en-US" altLang="ru-RU" sz="24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компьютерной стабилографии</a:t>
            </a:r>
            <a:endParaRPr lang="en-US" altLang="ru-RU" sz="24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endParaRPr lang="en-US" altLang="ru-RU" sz="24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5757" y="1117178"/>
            <a:ext cx="4441372" cy="402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" defTabSz="91440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высокая чувствительность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 воздействиям на человека, что позволяет объективизировать его реакцию на физические и психические воздействия; </a:t>
            </a:r>
          </a:p>
          <a:p>
            <a:pPr marL="274320" lvl="0" indent="-274320" algn="just" defTabSz="91440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многофункциональность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которая позволяет использовать стабилографию как диагностическое средство широкого спектра заболеваний и </a:t>
            </a:r>
            <a:r>
              <a:rPr lang="ru-RU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предзаболеваний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как средство контроля и объективизации воздействий на человека, а также как средство реабилитации нарушений статокинетической функции человека, тренировки его координации. </a:t>
            </a:r>
          </a:p>
        </p:txBody>
      </p:sp>
      <p:pic>
        <p:nvPicPr>
          <p:cNvPr id="6" name="Picture 5" descr="C:\Users\Nata\Pictures\ннннннннн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356" y="1196430"/>
            <a:ext cx="2476930" cy="379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2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377371" y="121937"/>
            <a:ext cx="8505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Диагностические пробы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Допусковый контроль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197981"/>
            <a:ext cx="4194629" cy="352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Предназначен 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для диагностики состояния функциональных возможностей опорно-двигательного аппарата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особенно для оценки координации человека.</a:t>
            </a: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274320" lvl="0" indent="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Диагностика проводится по различным векторам возможных движений человека. </a:t>
            </a: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274320" lvl="0" indent="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дальнейшем производится общий математический расчет координационных возможностей организма. </a:t>
            </a:r>
          </a:p>
        </p:txBody>
      </p:sp>
      <p:pic>
        <p:nvPicPr>
          <p:cNvPr id="6" name="Содержимое 4" descr="Стабилоплатформа «Стабилан-01»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343" y="1328370"/>
            <a:ext cx="2336800" cy="326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63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377371" y="121937"/>
            <a:ext cx="850537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Допусковый контроль </a:t>
            </a:r>
            <a:b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Диагностические 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тесты</a:t>
            </a:r>
            <a:endParaRPr lang="en-US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+mj-cs"/>
            </a:endParaRPr>
          </a:p>
          <a:p>
            <a:pPr marL="274320" lvl="0" indent="-274320" algn="ctr" defTabSz="91440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Тест </a:t>
            </a:r>
            <a:r>
              <a:rPr lang="ru-RU" sz="20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Ромберга</a:t>
            </a:r>
            <a:r>
              <a:rPr lang="ru-RU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lvl="0" indent="-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		Состоит из двух проб: с открытыми и закрытыми глазами. Предназначен</a:t>
            </a:r>
            <a:r>
              <a:rPr lang="en-US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для оценки значимости визуальной информации в регуляции позы. Выдается</a:t>
            </a:r>
            <a:r>
              <a:rPr lang="en-US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заключение о соответствии результатов нормам.</a:t>
            </a:r>
          </a:p>
          <a:p>
            <a:pPr marL="274320" lvl="0" indent="-274320" algn="ctr" defTabSz="91440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sz="20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 defTabSz="91440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Тест «Мишень»</a:t>
            </a:r>
          </a:p>
          <a:p>
            <a:pPr marL="274320" lvl="0" indent="-274320" algn="just" defTabSz="91440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		Используется в допусковом контроле. Обследуемый должен удерживать маркер, показывающий центр давления на </a:t>
            </a:r>
            <a:r>
              <a:rPr lang="ru-RU" sz="2000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стабилоплатформу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в центре мишени. </a:t>
            </a:r>
          </a:p>
          <a:p>
            <a:pPr marL="274320" lvl="0" indent="-274320" algn="just" defTabSz="91440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		Цель теста — оценить устойчивость обследуемого в процессе произвольного контроля за положением тела. Моделирует состояние человека в стрессовой ситуации.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99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377371" y="121937"/>
            <a:ext cx="8505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64595" y="139150"/>
            <a:ext cx="549034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Коррекционные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возможности </a:t>
            </a:r>
            <a:endParaRPr lang="ru-RU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прибора </a:t>
            </a:r>
            <a:r>
              <a:rPr lang="ru-RU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Стабилан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- 01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500" y="1233581"/>
            <a:ext cx="558437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 с целью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коррекции функционального состояния опорно-двигательного аппарата организма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в случае снижения у него функционального состояния данной системы, которое базируется на использовании набора компьютерных игр, управляемых с помощью баланса тела.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варианта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тренажеров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реабилитационные, наиболее простые (преимущественно в одно движение) и развивающие, которые позволяют тренировать функцию равновесия у здоровых людей.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649" y="1233581"/>
            <a:ext cx="1988688" cy="362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2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74383" cy="52183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958" y="99499"/>
            <a:ext cx="90504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Набор </a:t>
            </a:r>
            <a:r>
              <a:rPr lang="ru-RU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стабилографических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endParaRPr lang="ru-RU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коррекционных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методик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253093" y="1268016"/>
            <a:ext cx="92440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6092" lvl="1" indent="-34290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Тест </a:t>
            </a:r>
            <a:r>
              <a:rPr lang="ru-RU" sz="20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Ромберга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является основным для проведения обследований с целью контроля динамики лечения и ряда других исследований; </a:t>
            </a:r>
          </a:p>
          <a:p>
            <a:pPr marL="736092" lvl="1" indent="-34290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36092" lvl="1" indent="-34290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Тест с поворотом головы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выявление изменения функции равновесия, связанные с нарушением кровообращения в вертебробазилярном бассейне; </a:t>
            </a:r>
          </a:p>
          <a:p>
            <a:pPr marL="736092" lvl="1" indent="-34290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36092" lvl="1" indent="-34290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Оптокинетический тест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выявление изменения функции равновесия, связанные с влиянием оптокинетического нистагма, вызванного движением по экрану черных и белых полос; </a:t>
            </a:r>
          </a:p>
        </p:txBody>
      </p:sp>
    </p:spTree>
    <p:extLst>
      <p:ext uri="{BB962C8B-B14F-4D97-AF65-F5344CB8AC3E}">
        <p14:creationId xmlns:p14="http://schemas.microsoft.com/office/powerpoint/2010/main" val="123263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1199" y="-9941"/>
            <a:ext cx="9286397" cy="5257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1304" y="19237"/>
            <a:ext cx="7685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Набор </a:t>
            </a:r>
            <a:r>
              <a:rPr lang="ru-RU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стабилографических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lvl="0" algn="ctr"/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коррекционных 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методик (продолжение)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77585" y="1238347"/>
            <a:ext cx="9275755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8942" lvl="1" indent="-28575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тесты 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выявление типа реакции на стрессовое воздействие и оценка латеральной асимметрии; </a:t>
            </a:r>
            <a:endParaRPr lang="ru-RU" sz="20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8942" lvl="1" indent="-28575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lang="ru-RU" sz="2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Исследовательские </a:t>
            </a: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тесты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мишень, тест на устойчивость, эвольвента и </a:t>
            </a:r>
            <a:r>
              <a:rPr lang="ru-RU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др.</a:t>
            </a:r>
          </a:p>
          <a:p>
            <a:pPr marL="678942" lvl="1" indent="-28575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lang="ru-RU" sz="2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Набор </a:t>
            </a:r>
            <a:r>
              <a:rPr lang="ru-RU" sz="20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стабилографических</a:t>
            </a: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тренажеров для реабилитации двигательных и координационных расстройств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тренировки устойчивости при поддержании человеком вертикальной позы с использованием </a:t>
            </a:r>
            <a:r>
              <a:rPr lang="ru-RU" sz="2000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стабилографических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тренажеров различной сложности: 9 реабилитационных и 5 развивающих игр. </a:t>
            </a:r>
          </a:p>
          <a:p>
            <a:pPr marL="678942" lvl="1" indent="-285750" algn="just" defTabSz="914400">
              <a:spcBef>
                <a:spcPct val="20000"/>
              </a:spcBef>
              <a:buClr>
                <a:srgbClr val="0F6FC6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Методику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 динамики </a:t>
            </a:r>
            <a:r>
              <a:rPr lang="ru-RU" sz="2000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стабилографических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показателей (динамики лечения).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756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2262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06202" y="273844"/>
            <a:ext cx="653159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Применение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метода стабилографии </a:t>
            </a:r>
            <a:endParaRPr lang="ru-RU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логопедии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445882"/>
            <a:ext cx="875211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273050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логопедической практике с пациентами (особенно с детьми), одним из основных видов деятельности является игра. Именно в игре наиболее эффективно можно осуществлять коррекционное воздействие на речь и личность логопатов.</a:t>
            </a:r>
          </a:p>
          <a:p>
            <a:pPr marL="273050" lvl="0" indent="273050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средствами реабилитации, диагностики и обучения являются </a:t>
            </a:r>
            <a:r>
              <a:rPr lang="ru-RU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стабилографические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игры, в процессе которых выполняются двигательные действия, дыхательные упражнения. Именно в процессе игры ребенок учится произвольно управлять положением собственного тела, говорить без запинок. </a:t>
            </a:r>
          </a:p>
        </p:txBody>
      </p:sp>
    </p:spTree>
    <p:extLst>
      <p:ext uri="{BB962C8B-B14F-4D97-AF65-F5344CB8AC3E}">
        <p14:creationId xmlns:p14="http://schemas.microsoft.com/office/powerpoint/2010/main" val="365441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3139" y="0"/>
            <a:ext cx="9230278" cy="52735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0475" y="210408"/>
            <a:ext cx="78748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Комплекс реабилитационный психофизиологический</a:t>
            </a:r>
            <a:b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для тренинга с биологической обратной связью (БОС) «РЕАКОР»</a:t>
            </a:r>
            <a:b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(дополнительная приставка Акустическое Сенсорное Кресло)</a:t>
            </a:r>
            <a:endParaRPr lang="ru-RU" sz="2200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947" y="1656958"/>
            <a:ext cx="4646887" cy="321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7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22428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067" y="11229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«ЭГОСКОП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»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166" y="770930"/>
            <a:ext cx="5257799" cy="39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3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449943" y="197610"/>
            <a:ext cx="8374743" cy="4427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altLang="ru-RU" sz="3750" b="1" dirty="0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altLang="ru-RU" sz="20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Перечень оборудования</a:t>
            </a:r>
          </a:p>
          <a:p>
            <a:pPr lvl="0" indent="546100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endParaRPr lang="ru-RU" altLang="ru-RU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546100" algn="just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использования оборудования в условиях лаборатории:</a:t>
            </a:r>
          </a:p>
          <a:p>
            <a:pPr lvl="0" indent="546100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инновационной образовательной среды для осуществления научных исследований и практической деятельности студентов, аспирантов, преподавателей;</a:t>
            </a:r>
          </a:p>
          <a:p>
            <a:pPr lvl="0" indent="546100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программно-аппаратных комплексов для определения уровней 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функциональных возможностей организма детей и подростков с 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улучшения их функциональных возможностей.</a:t>
            </a:r>
            <a:endParaRPr lang="ru-RU" dirty="0">
              <a:solidFill>
                <a:srgbClr val="093B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5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3129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16981" y="186155"/>
            <a:ext cx="2368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ГРВ-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камера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333" y="858619"/>
            <a:ext cx="5259631" cy="395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1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2419" y="-152490"/>
            <a:ext cx="9166419" cy="53287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8893" y="676702"/>
            <a:ext cx="87262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Важнейшей особенностью БОС- технологии  является то, что он не использует никаких физических и химических воздействий на человека. В ходе сеанса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биоуправления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организуется внешний информационный контур обратной связи, в котором необходимые физиологические сигналы, определяемые характером нарушения, регистрируются соответствующими датчиками, вводятся в компьютер, анализируются их значимые параметры, а затем в понятной и легкодоступной форме предъявляются пациенту в виде аудиовизуального образа.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249" y="2713772"/>
            <a:ext cx="2483069" cy="18025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2523" y="2782239"/>
            <a:ext cx="2373239" cy="17745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01676" y="4434781"/>
            <a:ext cx="725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увеличения картинки и повышения ее яркости при выполнении БОС-тренинг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360974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3137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92979" y="190798"/>
            <a:ext cx="629993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Звукоречевой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тренажер  «Мячики»</a:t>
            </a:r>
            <a:b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256" y="841875"/>
            <a:ext cx="5463475" cy="396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3157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5976" y="293877"/>
            <a:ext cx="80404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Комплекс </a:t>
            </a: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реабилитационный психофизиологический</a:t>
            </a:r>
            <a:b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для тренинга с биологической обратной связью (БОС) «РЕАКОР»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372" y="1056167"/>
            <a:ext cx="483152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Реабилитационныe процедуры функционального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биоуправления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БОС и использованием различных сочетаний параметров физиологических сигналов: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-электроэнцефалограммы , 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электромиограммы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электрокардиограммы, </a:t>
            </a:r>
          </a:p>
          <a:p>
            <a:pPr algn="just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кожногальванической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реакции,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-температуры,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дыхания,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показателей кровообращения на основе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реографических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сигналов,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сигналов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фотоплетизмограммы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других.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132" y="1474173"/>
            <a:ext cx="2755631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1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3708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37036" y="273844"/>
            <a:ext cx="660570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Комплекс </a:t>
            </a: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реабилитационный психофизиологический</a:t>
            </a:r>
            <a:b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для тренинга с биологической обратной связью (БОС) «РЕАКОР»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8811" y="1379237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пациенту сигнала БОС в виде зрительных образов, игровых ситуаций, шкал, диаграмм на мониторе пациента, различных акустических сложных стимулов, музыкальных фрагментов с помощью акустического сенсорного кресла и мультимедийных средств современного компьютера, а также представление исследователю исчерпывающей информации для контроля и оперативного управления ходом БОС-процедуры на дополнительном мониторе.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8051" y="1935541"/>
            <a:ext cx="2987299" cy="276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8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3705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60639" y="768840"/>
            <a:ext cx="5913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КРЕСЛО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АКУСТИЧЕСКОЕ СЕНСОРНОЕ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497" y="1541861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КРЕСЛО АКУСТИЧЕСКОЕ СЕНСОРНОЕ предназначено для воздействия на слуховой анализатор и тактильные рецепторы тела человека акустическим полем с управляемыми пространственно‑амплитудно-временными параметрами при проведении релаксационных процедур, корректировки паттерна дыхания и тренинга с биологической обратной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связью.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884" y="1235111"/>
            <a:ext cx="2625616" cy="350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8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54635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4325" y="827690"/>
            <a:ext cx="3838903" cy="41305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Акустическое сенсорное кресло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комплексов может входить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акустическое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сенсорное кресло, в котором расположены 16 независимо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управляемых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активных источников акустических колебаний, компьютерная библиотека релаксирующих и активирующих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редактор формирования сценариев пространственно-временного управления характеристиками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акустического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поля, который использует мультимедийные возможности компьютера по воспроизведению звука (CD-диски, файлы MPEG и др.).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Акустическое сенсорное кресло (АСК) позволяет проводить эффективные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психофизиологической аудио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вибротактильной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(сенсорной) стимуляции и релаксации, а также БОС-процедуры использующие различные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физиологические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показатели, регистрируемым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реабилитационным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психофизиологическим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комплексом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АСК в этом случае выполняет функцию распределения в пространстве акустической шкалы - индикатора БОС. Эффективно применение АСК при осуществлении различных вариантов дыхательной гимнастики, при этом АСК выполняет функцию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задатчика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ритма и длительности фаз дыхательного цикла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097" y="533687"/>
            <a:ext cx="2162673" cy="21582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0650" y="3117589"/>
            <a:ext cx="2282771" cy="17076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69343" y="699513"/>
            <a:ext cx="1860332" cy="22644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 сценариев акустического сенсорного кресла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 для создания библиотеки собственных законов амплитудно-пространственно-временного управления характеристиками акустического поля.</a:t>
            </a:r>
          </a:p>
        </p:txBody>
      </p:sp>
    </p:spTree>
    <p:extLst>
      <p:ext uri="{BB962C8B-B14F-4D97-AF65-F5344CB8AC3E}">
        <p14:creationId xmlns:p14="http://schemas.microsoft.com/office/powerpoint/2010/main" val="298764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99179" cy="54949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60016" y="87956"/>
            <a:ext cx="2115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ЭГОСКОП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78" y="1053074"/>
            <a:ext cx="5451467" cy="411998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49750" y="596787"/>
            <a:ext cx="7236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проведения психодиагностического исследования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591" y="1073991"/>
            <a:ext cx="2737341" cy="33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5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9" y="0"/>
            <a:ext cx="9144000" cy="54597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40947" y="331816"/>
            <a:ext cx="64621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Объективный психологический</a:t>
            </a:r>
            <a:r>
              <a:rPr lang="en-US" altLang="ru-RU" sz="1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тестирование</a:t>
            </a:r>
            <a:r>
              <a:rPr lang="en-US" altLang="ru-RU" sz="1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16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Эгоскоп</a:t>
            </a:r>
            <a:r>
              <a:rPr lang="en-US" altLang="ru-RU" sz="1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16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7409" y="893103"/>
            <a:ext cx="4336494" cy="82489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Психодиагностическая система «</a:t>
            </a:r>
            <a:r>
              <a:rPr lang="ru-RU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Эгоскоп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новый эффективный инструмент для профессионального объективного психологического анализа и тестирования, основанный на синтезе методов инструментальной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детекции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лжи и оригинальной реализации проективных психологических методик.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45" y="1814122"/>
            <a:ext cx="4084428" cy="28934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8745" y="4655577"/>
            <a:ext cx="41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оригинальный подход к исследованию личности получил название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эгоскопия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лат.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ego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«я»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греч.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skopeō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«исследовать».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85469" y="893103"/>
            <a:ext cx="4464320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«ЭГОСКОП» гармонично дополняет реабилитационный психофизиологический комплекс «РЕАКОР»,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предоставляя возможность объективного исследования состояния человека с использованием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концептуальных подходов (Фрейд, Адлер, Юнг, Эриксон, Келли,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Роджерс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др.) и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технологический цикл «ДИАГНОСТИКА-РЕАБИЛИТАЦИЯ-КОНТРОЛЬ»</a:t>
            </a:r>
          </a:p>
          <a:p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 тестирования производится регистрация и анализ параметров пиктографической деятельности испытуемого на специальном сенсорном графическом планшете синхронно с полиграфическими сигналами (ЭЭГ, ЭКГ, КГР, ФПГ, дыхание, ЭМГ и т.д.)</a:t>
            </a:r>
          </a:p>
          <a:p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эгоскопии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 на базе виртуального подхода к человеку в обществе (предложен д.м.н.,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к.псх.н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Юрьевым Г.П.,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г.Москва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и впервые предоставляет психологу и психоаналитику инструмент для объективного психологического тестирования и анализа.</a:t>
            </a:r>
          </a:p>
          <a:p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«ЭГОСКОП» может применяться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профессиональной психологии и медицине, реабилитационно-восстановительных центрах, санаторно-курортных учреждениях, психоневрологических диспансерах и клиниках, в научных организациях и частной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4931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26" y="13713"/>
            <a:ext cx="9144000" cy="54620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00200" y="333087"/>
            <a:ext cx="67161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Объективный психологический</a:t>
            </a:r>
            <a:r>
              <a:rPr lang="en-US" altLang="ru-RU" sz="1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тестирование</a:t>
            </a:r>
            <a:r>
              <a:rPr lang="en-US" altLang="ru-RU" sz="1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1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Эгоскоп</a:t>
            </a:r>
            <a:r>
              <a:rPr lang="en-US" altLang="ru-RU" sz="1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1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0084" y="770930"/>
            <a:ext cx="6278187" cy="16905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- это сосуд, наполненный жизнью. В человеке много разных «Я».</a:t>
            </a:r>
            <a:b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«Я» имеет свою «голову» и эгоистичную мотивацию.</a:t>
            </a:r>
            <a:b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маленькое «Я» заявляет о своем желании, а их интерактивное общение определяет содержание разговоров внутри «большой головы» - это интуитивистская логика выбора какого-либо решения.</a:t>
            </a:r>
            <a:b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классической логике «или-или» человек действует и вновь включает логику многих «Я», чтобы оправдать или осудить свершенное.</a:t>
            </a:r>
          </a:p>
          <a:p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0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Эгоскоп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позволяет распознать разные «Я» личности,</a:t>
            </a:r>
            <a:b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измерить их телесное наполнение и степень значимости каждого маленького «Я» среди других своих «Я».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98" y="982092"/>
            <a:ext cx="1479432" cy="147943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564" y="2479952"/>
            <a:ext cx="52026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сферы применения метода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эгоскопии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неосознаваемых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доболезненных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состояний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неосознаваемых проблем социальной, профессиональной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личной жизни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синдрома жизненного истощения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эффективности реабилитационных мероприятий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степени корпоративной лояльности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кадровый и профессиональный отбор претендентов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эксклюзивные виды профессий: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в энергетике, атомной и нефтегазовой сфере, диспетчеры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транспорте, лётный состав, сотрудники силовых структур,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различного уровня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возможных патологических пристрастий и зависимостей (наркомания, алкоголизм и т.п.) или предрасположенности к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ним.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9366" y="2907334"/>
            <a:ext cx="2755454" cy="221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6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9" y="-111276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237765" y="379038"/>
            <a:ext cx="8154186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Краткий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обзор и суть БОС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–технологии</a:t>
            </a:r>
          </a:p>
          <a:p>
            <a:pPr lvl="0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В настоящее время коррекционные технологии с использованием биологической обратной связи (БОС) являются одной из перспективных методологий в развитии превентивной медицины и практической психологии. Биологическая обратная связь (БОС) (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biofeedback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) является нефармакологическим методом лечения психологических и психосоматических заболеваний.</a:t>
            </a:r>
          </a:p>
          <a:p>
            <a:endParaRPr lang="ru-RU" dirty="0">
              <a:solidFill>
                <a:srgbClr val="093B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765" y="2460172"/>
            <a:ext cx="45194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Метод базируется на современных научных представлениях о функционировании мозга и 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используется 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в   эффективном стресс-менеджменте, в коррекции психических и психосоматических расстройств и состояний различного генеза (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Lubar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, 1997, 2003; 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Monastra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, 2003; 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Sterman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, 2000; 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Yucha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and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Gilbert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, 2004).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085" y="2451783"/>
            <a:ext cx="2686116" cy="23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6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33186" cy="55750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8407" y="874985"/>
            <a:ext cx="7717219" cy="56810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распознавания правдивости ответов испытуемых в зависимости от числа диагностических аргументов метода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296" y="1745548"/>
            <a:ext cx="4878478" cy="31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7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0360"/>
            <a:ext cx="9238593" cy="55214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4325" y="898684"/>
            <a:ext cx="8515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Тесты-опросники, адаптированные под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пиктополиграфическую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307" y="1155097"/>
            <a:ext cx="87419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субъективного контроля УСК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интернальность-экстернальность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Басса-Дарки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(агрессивность);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«Опросник нервно-психического напряжения» по Немчину;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Девиантное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Характерологический опросник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Леонгарда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(акцентуации характера);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16-факторный личностный опросник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Кеттела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5-факторный личностный опросник («большая пятерка»);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-жизненных ориентаций»;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жизнестойкости» (адаптация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Hardiness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Survey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Мадди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стрессоустойчивости по Холмсу-Рею;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Госпитальная шкала тревоги и депрессии;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Томаса» (оценка поведения в конфликтных ситуациях);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(оценка межличностных отношений);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Тесты «MMPI», «Мини-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144918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07062" cy="55023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061" y="1067961"/>
            <a:ext cx="9214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выявления профессиональных предпочтений и оценки мотивации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7068" y="1541860"/>
            <a:ext cx="670822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«Опросник профессиональных предпочтений по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Голланду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личности на «мотивацию к успеху» (Т.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Элерс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личности на «мотивацию к избеганию неудач» (Т.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Элерс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«Морфологический тест жизненных ценностей» (МТЖЦ на 112 и 60 заданий);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«Структура мотивации»;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«Опросник LSI» (индекс жизненного стиля на основе механизма психологических защит);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юмористических фраз» (что движет поступками человека и чем определяется его деятельность);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Предрасположенность к различным видам деятельности;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«Кадровый скрининг – мотивация»;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«Кадровая проверка»;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264794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6766"/>
            <a:ext cx="9144000" cy="54682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7427" y="824529"/>
            <a:ext cx="89114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выявления профессиональных предпочтений и оценки мотивации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7427" y="1541860"/>
            <a:ext cx="668457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«Опросник профессиональных предпочтений по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Голланду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личности на «мотивацию к успеху» (Т.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Элерс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личности на «мотивацию к избеганию неудач» (Т.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Элерс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«Морфологический тест жизненных ценностей» (МТЖЦ на 112 и 60 заданий);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«Структура мотивации»;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«Опросник LSI» (индекс жизненного стиля на основе механизма психологических защит);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юмористических фраз» (что движет поступками человека и чем определяется его деятельность);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Предрасположенность к различным видам деятельности;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«Кадровый скрининг – мотивация»;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«Кадровая проверка»;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352965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81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7641" y="786677"/>
            <a:ext cx="8403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Проективные методики, адаптированные под 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пиктополиграфическую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5311" y="1440964"/>
            <a:ext cx="729943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незавершенных предложений» - ТНП «Я - Работа», «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Я-Семья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«Я – Сам»;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рисуночной фрустрации Розенцвейга»;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рисуночной фрустрации «Деловые ситуации» (в редакции Хитровой Н.Г.);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«Тест Руки»;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«Рисуночный апперцептивный тест» - РАТ;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ЭГО-тесты «ролевой самоидентификации;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Тесты для оценки психосоматических проблем и предрасположенности к зависимостям «Здоровье – Причина – Болезнь», «Здоровье – Эмоция – Характер – Роль»,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Аддикции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Когнитивные методики для оценки способностей к обучению и восприятию новых знаний – «Краткий ориентировочный тест – КОТ», «Тест IQ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Айзенка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2930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81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89034" y="770930"/>
            <a:ext cx="7049158" cy="5439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предъявления задания по тесту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«УРОВЕНЬ СУБЪЕКТИВНОГО КОНТРОЛЯ»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030" y="1466194"/>
            <a:ext cx="4571274" cy="345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6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99179" cy="55011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8406" y="808414"/>
            <a:ext cx="7575331" cy="5617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предъявления задания по проективной методике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рисуночной фрустрации «ДЕЛОВЫЕ СИТУАЦИИ»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164" y="1472267"/>
            <a:ext cx="5312981" cy="342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0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57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33148" y="826533"/>
            <a:ext cx="7246226" cy="333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ЭГО-тест «Самоидентификация» - рисунки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771" y="1346816"/>
            <a:ext cx="6944711" cy="354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69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01655" cy="55623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04" y="898634"/>
            <a:ext cx="8738042" cy="170125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сопоставления профилей по разным исследованиям одного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же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обследуемого, в котором отражена наблюдающаяся положительная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 в смысловых кластерах группы «Состояние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значений профиля по смысловым кластерам «Моя независимость», «Моя активность», «Мое настроение».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значений профиля по смысловым кластерам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обида», «Мое бессилие», «Моя эмоция».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27" y="2708457"/>
            <a:ext cx="8162595" cy="213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9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9440"/>
            <a:ext cx="9303302" cy="5560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569" y="711551"/>
            <a:ext cx="6418948" cy="400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8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411936" y="328238"/>
            <a:ext cx="8154186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dirty="0">
                <a:latin typeface="Times New Roman" panose="02020603050405020304" pitchFamily="18" charset="0"/>
              </a:rPr>
              <a:t>Суть метода </a:t>
            </a:r>
          </a:p>
          <a:p>
            <a:pPr lvl="0" algn="just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заключается в том, что пациент, получая информацию о рабочей динамике какой-либо физиологической системы, реализующей протекание тренируемой функции, обучается контролировать не только свое психофизиологическое состояние, но и может произвольно влиять на уровень  функционирования данной системы.</a:t>
            </a:r>
          </a:p>
        </p:txBody>
      </p:sp>
      <p:pic>
        <p:nvPicPr>
          <p:cNvPr id="6" name="Picture 4" descr="biofeedba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6" y="2313397"/>
            <a:ext cx="2869067" cy="248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8744" y="2332631"/>
            <a:ext cx="3367314" cy="246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2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48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96" y="890031"/>
            <a:ext cx="2914141" cy="3779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96" y="1474579"/>
            <a:ext cx="2179760" cy="14868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728" y="684969"/>
            <a:ext cx="5279594" cy="3779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6728" y="1155161"/>
            <a:ext cx="2433977" cy="18283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4025" y="1155161"/>
            <a:ext cx="2333161" cy="17653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896" y="3167968"/>
            <a:ext cx="2408360" cy="16478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16728" y="3167968"/>
            <a:ext cx="2104329" cy="15807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99616" y="3209354"/>
            <a:ext cx="2049236" cy="153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78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20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57" y="842530"/>
            <a:ext cx="7923695" cy="4887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57" y="1353120"/>
            <a:ext cx="3622278" cy="2928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957" y="4345258"/>
            <a:ext cx="3373167" cy="6578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2723" y="1482791"/>
            <a:ext cx="2438611" cy="16582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8448" y="1834250"/>
            <a:ext cx="950521" cy="12513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3805" y="3108579"/>
            <a:ext cx="1887624" cy="12874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41334" y="3196469"/>
            <a:ext cx="1703878" cy="11544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0744" y="4406293"/>
            <a:ext cx="2950678" cy="53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8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20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440" y="930653"/>
            <a:ext cx="2479684" cy="1978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7000" y="962184"/>
            <a:ext cx="2430090" cy="19392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572" y="3051499"/>
            <a:ext cx="2459420" cy="19106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0966" y="3950104"/>
            <a:ext cx="3048264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7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8006"/>
            <a:ext cx="9254359" cy="55279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91468" y="135253"/>
            <a:ext cx="226555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ГРВ-камера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lvl="0" algn="ctr"/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968" y="748861"/>
            <a:ext cx="3951383" cy="267071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8650" y="3419576"/>
            <a:ext cx="81744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Универсальный прибор, предназначенный для компьютерной регистрации и анализа ГРВ-свечения любого объекта. Используется для комплексной оценки биоэнергетики человека во времени, изучении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энергоэмиссионных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свойств воды, крови, эфирных масел, камней и т.д.. </a:t>
            </a:r>
          </a:p>
        </p:txBody>
      </p:sp>
    </p:spTree>
    <p:extLst>
      <p:ext uri="{BB962C8B-B14F-4D97-AF65-F5344CB8AC3E}">
        <p14:creationId xmlns:p14="http://schemas.microsoft.com/office/powerpoint/2010/main" val="103652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3502" y="0"/>
            <a:ext cx="9214945" cy="55043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96784" y="115463"/>
            <a:ext cx="3426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Биоэлектрография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2554" y="925601"/>
            <a:ext cx="84788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БЭГ - метод оценки состояния здоровья, основанный на эффекте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Кирлиан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свечении пальцев конечностей в импульсном электрическом разряде. Свечение пальцев изменяется в зависимости от функционального состояния органов и систем. Болезнетворные процессы, стресс, состояния интоксикации и воспаления вызывают различные деформации короны свечения, которые могут наблюдаться задолго до клинических проявлений заболевания.</a:t>
            </a:r>
          </a:p>
          <a:p>
            <a:pPr indent="4500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состоянии органов, отражается в соответствующих им секторах короны свечения. При нарушении функции органа изменяется свечение в секторе короны соответствующему данному органу, причем эти изменения наблюдаются на самых ранних, доклинических стадиях заболевания.</a:t>
            </a:r>
          </a:p>
        </p:txBody>
      </p:sp>
    </p:spTree>
    <p:extLst>
      <p:ext uri="{BB962C8B-B14F-4D97-AF65-F5344CB8AC3E}">
        <p14:creationId xmlns:p14="http://schemas.microsoft.com/office/powerpoint/2010/main" val="13045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46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8650" y="770930"/>
            <a:ext cx="816268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История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метода газоразрядной визуализации </a:t>
            </a:r>
          </a:p>
          <a:p>
            <a:pPr lvl="0" algn="ctr"/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857" y="1541860"/>
            <a:ext cx="87253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 свечения различных объектов в электро-магнитных полях высокой напряжённости известен уже давно. В 1777 г. немецкий физик и философ Георгий Лихтенберг, изучая электрические разряды на покрытой порошком поверхности изолятора, наблюдал характерное веерообразное свечение, которое впоследствии получило название «фигур Лихтенберга»</a:t>
            </a:r>
          </a:p>
          <a:p>
            <a:pPr indent="45000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учёный Яков Наркевич-Иодко (1848-1904 гг.) изобрёл простое электрическое устройство, позволившее запечатлеть это свечение на фотопластинке. Свой способ фотографирования Наркевич-Иодко назвал «электрографией». 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1880 г. Николай Тесла продемонстрировал, что при подключении человеческого тела к высокочастотной электрической цепи вокруг тела возникает яркое свечение. Тесла получал фотографии разрядов обычной фотосъёмкой.</a:t>
            </a:r>
          </a:p>
        </p:txBody>
      </p:sp>
    </p:spTree>
    <p:extLst>
      <p:ext uri="{BB962C8B-B14F-4D97-AF65-F5344CB8AC3E}">
        <p14:creationId xmlns:p14="http://schemas.microsoft.com/office/powerpoint/2010/main" val="151870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20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00325" y="12365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Супруги </a:t>
            </a:r>
            <a:r>
              <a:rPr lang="ru-RU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Кирлиан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lvl="0" algn="ctr"/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77863" y="12680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только благодаря российским изобретателям супругам Семену Давидовичу и Валентине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Хрисановне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Кирлиан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обнаружившим независимо от других это явление в 1930-1940 гг., метод получил широкую известность.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048" y="968019"/>
            <a:ext cx="3343269" cy="23298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3087" y="3468640"/>
            <a:ext cx="8617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под термином «эффект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Кирлиан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понимают визуальное наблюдение или регистрация на фотоматериале свечение газового разряда, возникающего вблизи поверхности исследуемого объекта при помещении последнего в электрическое поле высокой напряженности. </a:t>
            </a:r>
          </a:p>
        </p:txBody>
      </p:sp>
    </p:spTree>
    <p:extLst>
      <p:ext uri="{BB962C8B-B14F-4D97-AF65-F5344CB8AC3E}">
        <p14:creationId xmlns:p14="http://schemas.microsoft.com/office/powerpoint/2010/main" val="292926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5473" y="0"/>
            <a:ext cx="9214945" cy="55043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76552" y="107892"/>
            <a:ext cx="6229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Коротков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Константин Георгиевич</a:t>
            </a:r>
          </a:p>
          <a:p>
            <a:pPr lvl="0" algn="ctr"/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9165" y="1090931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Коротков Константин Георгиевич - доктор технических наук, профессор. Заместитель директора СПб НИИ Физической культуры, профессор кафедры проектирования компьютерных систем Санкт-Петербургского государственного университета Информационных технологий, механики и оптики.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Международного Союза Медицинской и Прикладной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Биоэлектрографии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830" y="781900"/>
            <a:ext cx="2523659" cy="383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8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4756"/>
            <a:ext cx="9222828" cy="55080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82513" y="0"/>
            <a:ext cx="57622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Преимущества метода ГРВ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40372"/>
            <a:ext cx="9073055" cy="4403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объективность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получаемой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информации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о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состоянии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биоэнергетики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человека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высокая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скорость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проведения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анализа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(10-15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минут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);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возможность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слежения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за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развитием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процессов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во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времени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при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видео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регистрации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свечения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наглядность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получаемых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результатов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удобство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хранения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и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обработки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информации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методическая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простота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и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удобство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в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эксплуатации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отсутствие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каких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либо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особых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требований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к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помещению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,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условиям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окружающей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среды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,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квалификации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исполнителя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неинвазивность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,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безопасность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процедуры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;</a:t>
            </a:r>
          </a:p>
          <a:p>
            <a:pPr lvl="1" algn="just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-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снятие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информации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только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с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пальцев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 </a:t>
            </a:r>
            <a:r>
              <a:rPr lang="en-GB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рук</a:t>
            </a:r>
            <a:r>
              <a:rPr lang="en-GB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21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70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59420" y="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Программа 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GDV Capture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813" y="858619"/>
            <a:ext cx="7358555" cy="33369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25213" y="4270229"/>
            <a:ext cx="8245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GDV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Capture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управлять прибором и регистрирует изображения ГРВ-грамм.</a:t>
            </a:r>
          </a:p>
        </p:txBody>
      </p:sp>
    </p:spTree>
    <p:extLst>
      <p:ext uri="{BB962C8B-B14F-4D97-AF65-F5344CB8AC3E}">
        <p14:creationId xmlns:p14="http://schemas.microsoft.com/office/powerpoint/2010/main" val="272050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494907" y="415324"/>
            <a:ext cx="815418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3050" algn="ctr">
              <a:lnSpc>
                <a:spcPct val="150000"/>
              </a:lnSpc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Преимущество метода БОС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273050" algn="just">
              <a:lnSpc>
                <a:spcPct val="150000"/>
              </a:lnSpc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состоит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том, что он неспецифичен в отношении диагноза, т.е. позволяет работать не с отдельными заболеваниями, а с основными типами снижения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функций и функциональных систем организма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нервной (центральной, периферической, вегетативной), иммунной и гуморальной. </a:t>
            </a:r>
          </a:p>
          <a:p>
            <a:pPr indent="273050" algn="just">
              <a:lnSpc>
                <a:spcPct val="150000"/>
              </a:lnSpc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Хронический стресс вызывает функциональные нарушения регуляции ЦНС, периферической нервной системы, нейроэндокринной и иммунной системы. Если действие хронического стресса продолжается, то может возникнуть серьезное нарушение функционального состояния систем организма. </a:t>
            </a:r>
          </a:p>
        </p:txBody>
      </p:sp>
    </p:spTree>
    <p:extLst>
      <p:ext uri="{BB962C8B-B14F-4D97-AF65-F5344CB8AC3E}">
        <p14:creationId xmlns:p14="http://schemas.microsoft.com/office/powerpoint/2010/main" val="19819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85890" cy="55529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91309" y="114598"/>
            <a:ext cx="4670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Программа 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GDV Diagram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892" y="1076136"/>
            <a:ext cx="4753592" cy="38109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82242" y="1757428"/>
            <a:ext cx="37528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GDV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Diagram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выводит на экран график ГРВ-параметров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системам организма в виде круговых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-грамм. Позволяет выявить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напря-женное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состояние психики.</a:t>
            </a:r>
          </a:p>
        </p:txBody>
      </p:sp>
    </p:spTree>
    <p:extLst>
      <p:ext uri="{BB962C8B-B14F-4D97-AF65-F5344CB8AC3E}">
        <p14:creationId xmlns:p14="http://schemas.microsoft.com/office/powerpoint/2010/main" val="307102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507" y="-205219"/>
            <a:ext cx="9285013" cy="55539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41179" y="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Программа 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GDV Energy Field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" y="1150275"/>
            <a:ext cx="4476640" cy="359779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08149" y="1747079"/>
            <a:ext cx="34100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lvl="0" indent="87313" algn="just" defTabSz="449263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FFFFCC"/>
              </a:buClr>
              <a:buSzPct val="60000"/>
              <a:tabLst>
                <a:tab pos="87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энергетического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вокруг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тела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секторного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разбиения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ГРВ-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пальцев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285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" y="0"/>
            <a:ext cx="9291109" cy="55539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99845" y="2271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Программа 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GDV Screening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315102"/>
            <a:ext cx="4357195" cy="35529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69206" y="1754711"/>
            <a:ext cx="39019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defTabSz="449263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FFFFCC"/>
              </a:buClr>
              <a:buSzPct val="60000"/>
              <a:tabLst>
                <a:tab pos="723900" algn="l"/>
                <a:tab pos="1447800" algn="l"/>
                <a:tab pos="2171700" algn="l"/>
              </a:tabLst>
            </a:pP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визуально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ГРВ-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граммы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секторах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относящихся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выбранному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органу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</a:t>
            </a:r>
            <a:r>
              <a:rPr lang="en-GB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этим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секторам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численных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14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6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86000" y="12551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Программа 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GDV Chakra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28" y="951027"/>
            <a:ext cx="4603532" cy="369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42035" y="1455727"/>
            <a:ext cx="364971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defTabSz="449263" fontAlgn="base">
              <a:spcBef>
                <a:spcPts val="500"/>
              </a:spcBef>
              <a:spcAft>
                <a:spcPct val="0"/>
              </a:spcAft>
              <a:buClr>
                <a:srgbClr val="FFFFCC"/>
              </a:buClr>
              <a:buSzPct val="60000"/>
              <a:tabLst>
                <a:tab pos="723900" algn="l"/>
                <a:tab pos="1447800" algn="l"/>
                <a:tab pos="2171700" algn="l"/>
              </a:tabLst>
            </a:pP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en-GB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</a:t>
            </a:r>
            <a:r>
              <a:rPr lang="en-GB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графического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</a:t>
            </a:r>
            <a:r>
              <a:rPr lang="en-GB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ГРВ-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энергетическими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центрами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тела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чакрами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обработки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ГРВ-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пальцев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en-GB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906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4681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6892" y="750913"/>
            <a:ext cx="81113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Требования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 проведению ГРВ исследования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49" y="1403361"/>
            <a:ext cx="85725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должно проводится в хорошо проветриваемой комнате и, желательно, изолированной от внешних шумов;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голодный желудок или через 3-4 час после легкой еды;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Длинные ногти должны быть острижены;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трех дней перед исследованием не употреблять алкоголь, 12 часов не курить;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перед началом исследования грязные руки следует вымыть, влажные руки протереть сухой салфеткой;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снять с рук обследуемого все металлические предметы (кольца, браслеты, часы);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исследования пациент должен быть спокойным и не разговаривать.</a:t>
            </a:r>
          </a:p>
        </p:txBody>
      </p:sp>
    </p:spTree>
    <p:extLst>
      <p:ext uri="{BB962C8B-B14F-4D97-AF65-F5344CB8AC3E}">
        <p14:creationId xmlns:p14="http://schemas.microsoft.com/office/powerpoint/2010/main" val="328294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62492" cy="5538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0767" y="784315"/>
            <a:ext cx="87025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Общее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энергетическое и физическое состояние обследуемого.</a:t>
            </a:r>
          </a:p>
          <a:p>
            <a:pPr lvl="0" algn="ctr"/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lvl="0" algn="ctr"/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6459" y="1336152"/>
            <a:ext cx="2844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Булат Николай  </a:t>
            </a:r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22.06.89г.</a:t>
            </a:r>
            <a:endParaRPr lang="ru-RU" alt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Documents and Settings\Администратор\Рабочий стол\през\Булат 3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519" y="1679028"/>
            <a:ext cx="2133590" cy="324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713" y="1773621"/>
            <a:ext cx="2015485" cy="315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9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4719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6255" y="952116"/>
            <a:ext cx="87577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Оценка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сбалансированности функций внутренней регуляции организма (программа GDV 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Virtual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Chakra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380" y="2131248"/>
            <a:ext cx="4345428" cy="29142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76297" y="1899158"/>
            <a:ext cx="3389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Булат Варвара 18.12.1991</a:t>
            </a:r>
          </a:p>
        </p:txBody>
      </p:sp>
    </p:spTree>
    <p:extLst>
      <p:ext uri="{BB962C8B-B14F-4D97-AF65-F5344CB8AC3E}">
        <p14:creationId xmlns:p14="http://schemas.microsoft.com/office/powerpoint/2010/main" val="419113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51DF4B-6E97-4CB1-9392-BB4C54DB01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494907" y="734639"/>
            <a:ext cx="815418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3050" algn="ctr">
              <a:lnSpc>
                <a:spcPct val="150000"/>
              </a:lnSpc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Преимущество метода БОС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lvl="0" indent="273050" algn="just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нарушений с доказанным положительным эффектом БОС- технологий весьма внушительный и продолжает пополняться по мере продвижения исследований в области физиологии, психофизиологии и функциональной медицины, что дает возможность улучшить регуляцию функциональных систем организма методом </a:t>
            </a:r>
            <a:r>
              <a:rPr lang="ru-RU" alt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базе принципа обратной связи.</a:t>
            </a:r>
            <a:endParaRPr lang="ru-RU" altLang="ru-RU" sz="2000" dirty="0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63670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2073822" y="255667"/>
            <a:ext cx="8154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«Стабилан-01»</a:t>
            </a:r>
          </a:p>
        </p:txBody>
      </p:sp>
      <p:pic>
        <p:nvPicPr>
          <p:cNvPr id="6" name="Picture 4" descr="C:\Users\Nata\Pictures\Мои фотки\Лаборатория 2.12.09\DSC000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43" y="762000"/>
            <a:ext cx="7721600" cy="420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20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1306286" y="255667"/>
            <a:ext cx="8921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Стабилоплатформа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Стабилан-01»</a:t>
            </a:r>
          </a:p>
        </p:txBody>
      </p:sp>
      <p:pic>
        <p:nvPicPr>
          <p:cNvPr id="7" name="Picture 4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2" y="1007422"/>
            <a:ext cx="6204858" cy="389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68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D4FDE-C2A0-4F25-95FC-950D000AA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2C4E6-EA45-4146-A13F-F45B331ADCB7}"/>
              </a:ext>
            </a:extLst>
          </p:cNvPr>
          <p:cNvSpPr txBox="1"/>
          <p:nvPr/>
        </p:nvSpPr>
        <p:spPr>
          <a:xfrm>
            <a:off x="1255486" y="154067"/>
            <a:ext cx="4930294" cy="462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Стабилан-01»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9657" y="1847576"/>
            <a:ext cx="3911600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Предназначен</a:t>
            </a: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для проведения исследований с целью определения уровней и возможностей функционирования опорно-двигательного аппарата; </a:t>
            </a:r>
          </a:p>
          <a:p>
            <a:pPr marL="274320" lvl="0" indent="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возможностей организма поддерживать нормальные уровни координации тела человека в пространстве;</a:t>
            </a:r>
          </a:p>
          <a:p>
            <a:pPr marL="274320" lvl="0" indent="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проведение тренингов для улучшения функционирования опорно-двигательных систем. </a:t>
            </a:r>
            <a:endParaRPr lang="ru-RU" sz="16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571" y="1847576"/>
            <a:ext cx="39696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274320" algn="just" defTabSz="91440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Предоставляет возможность</a:t>
            </a: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проведения математической обработки </a:t>
            </a:r>
            <a:r>
              <a:rPr lang="ru-RU" sz="1600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статокинезиграммы</a:t>
            </a: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(СКГ) при выполнении различных функциональных проб: статического равновесия; минимизации колебаний тела; динамического равновесия; со стимуляцией (оптической, электрической, вибрационной и др.).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1983" y="1216061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Предназначение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2914" y="1216061"/>
            <a:ext cx="1584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ru-RU" b="1" kern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Возможности</a:t>
            </a:r>
            <a:endParaRPr lang="ru-RU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04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3035</Words>
  <Application>Microsoft Office PowerPoint</Application>
  <PresentationFormat>Экран (16:9)</PresentationFormat>
  <Paragraphs>225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6" baseType="lpstr">
      <vt:lpstr>Arial</vt:lpstr>
      <vt:lpstr>Calibri</vt:lpstr>
      <vt:lpstr>Calibri Light</vt:lpstr>
      <vt:lpstr>Constantia</vt:lpstr>
      <vt:lpstr>Lucida Sans Unicode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Mike</dc:creator>
  <cp:lastModifiedBy>Скуратовская Марина Леонидовна</cp:lastModifiedBy>
  <cp:revision>50</cp:revision>
  <dcterms:created xsi:type="dcterms:W3CDTF">2021-05-26T00:10:04Z</dcterms:created>
  <dcterms:modified xsi:type="dcterms:W3CDTF">2023-12-18T10:40:38Z</dcterms:modified>
</cp:coreProperties>
</file>